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1" r:id="rId4"/>
    <p:sldId id="262" r:id="rId5"/>
    <p:sldId id="263" r:id="rId6"/>
    <p:sldId id="258" r:id="rId7"/>
    <p:sldId id="269" r:id="rId8"/>
    <p:sldId id="265" r:id="rId9"/>
    <p:sldId id="264" r:id="rId10"/>
    <p:sldId id="259" r:id="rId11"/>
    <p:sldId id="260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49" autoAdjust="0"/>
    <p:restoredTop sz="94660"/>
  </p:normalViewPr>
  <p:slideViewPr>
    <p:cSldViewPr snapToGrid="0">
      <p:cViewPr>
        <p:scale>
          <a:sx n="88" d="100"/>
          <a:sy n="88" d="100"/>
        </p:scale>
        <p:origin x="50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FEDB7-9DC4-480B-A049-DF5225DC94BC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ABBF9-A2A1-412A-BF0C-68FD0CBC21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6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96BE4-8C03-4368-A898-89A839F6370F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EDA2-7C64-4F2A-9164-A83F7D4402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307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96BE4-8C03-4368-A898-89A839F6370F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EDA2-7C64-4F2A-9164-A83F7D4402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256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96BE4-8C03-4368-A898-89A839F6370F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EDA2-7C64-4F2A-9164-A83F7D4402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838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96BE4-8C03-4368-A898-89A839F6370F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EDA2-7C64-4F2A-9164-A83F7D4402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996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96BE4-8C03-4368-A898-89A839F6370F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EDA2-7C64-4F2A-9164-A83F7D4402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842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96BE4-8C03-4368-A898-89A839F6370F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EDA2-7C64-4F2A-9164-A83F7D4402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04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96BE4-8C03-4368-A898-89A839F6370F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EDA2-7C64-4F2A-9164-A83F7D4402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27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96BE4-8C03-4368-A898-89A839F6370F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EDA2-7C64-4F2A-9164-A83F7D4402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146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96BE4-8C03-4368-A898-89A839F6370F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EDA2-7C64-4F2A-9164-A83F7D4402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51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96BE4-8C03-4368-A898-89A839F6370F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EDA2-7C64-4F2A-9164-A83F7D4402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586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96BE4-8C03-4368-A898-89A839F6370F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EDA2-7C64-4F2A-9164-A83F7D4402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623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96BE4-8C03-4368-A898-89A839F6370F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CEDA2-7C64-4F2A-9164-A83F7D4402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38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9.jpeg"/><Relationship Id="rId3" Type="http://schemas.openxmlformats.org/officeDocument/2006/relationships/image" Target="../media/image19.emf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27.png"/><Relationship Id="rId5" Type="http://schemas.openxmlformats.org/officeDocument/2006/relationships/image" Target="../media/image21.emf"/><Relationship Id="rId10" Type="http://schemas.openxmlformats.org/officeDocument/2006/relationships/image" Target="../media/image26.png"/><Relationship Id="rId4" Type="http://schemas.openxmlformats.org/officeDocument/2006/relationships/image" Target="../media/image20.emf"/><Relationship Id="rId9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88" y="2024622"/>
            <a:ext cx="4938188" cy="19813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6788" y="354764"/>
            <a:ext cx="114865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5A5A5A"/>
                </a:solidFill>
                <a:latin typeface="Twinkl Precursive" panose="02000000000000000000" pitchFamily="2" charset="0"/>
              </a:rPr>
              <a:t>Teach a child to read and keep that child reading and we will change everything.</a:t>
            </a:r>
          </a:p>
          <a:p>
            <a:r>
              <a:rPr lang="en-US" sz="3200" b="1" dirty="0" smtClean="0">
                <a:latin typeface="Twinkl Precursive" panose="02000000000000000000" pitchFamily="2" charset="0"/>
              </a:rPr>
              <a:t>And I mean everything.</a:t>
            </a:r>
            <a:endParaRPr lang="en-US" sz="3200" b="1" dirty="0">
              <a:latin typeface="Twinkl Precursive" panose="02000000000000000000" pitchFamily="2" charset="0"/>
            </a:endParaRPr>
          </a:p>
        </p:txBody>
      </p:sp>
      <p:pic>
        <p:nvPicPr>
          <p:cNvPr id="2050" name="Picture 2" descr="Ruth Bader Ginsburg Quote: “Reading is the key that opens doors to many  good things in life. Reading shaped my dreams, and more reading helped me  ma...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786" y="3200401"/>
            <a:ext cx="6500214" cy="365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832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 Precursive" panose="02000000000000000000" pitchFamily="2" charset="0"/>
              </a:rPr>
              <a:t>Where should my child be?</a:t>
            </a:r>
            <a:endParaRPr lang="en-GB" dirty="0">
              <a:latin typeface="Twinkl Precursiv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41890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>
                <a:latin typeface="Twinkl Precursive" panose="02000000000000000000" pitchFamily="2" charset="0"/>
              </a:rPr>
              <a:t>This is the expected progress of children across Key Stage 1.</a:t>
            </a:r>
          </a:p>
          <a:p>
            <a:pPr marL="0" indent="0">
              <a:buNone/>
            </a:pPr>
            <a:endParaRPr lang="en-GB" dirty="0">
              <a:latin typeface="Twinkl Precursive" panose="02000000000000000000" pitchFamily="2" charset="0"/>
            </a:endParaRPr>
          </a:p>
          <a:p>
            <a:pPr marL="0" indent="0">
              <a:buNone/>
            </a:pPr>
            <a:r>
              <a:rPr lang="en-GB" dirty="0" smtClean="0">
                <a:latin typeface="Twinkl Precursive" panose="02000000000000000000" pitchFamily="2" charset="0"/>
              </a:rPr>
              <a:t>Yellow and blue are tested on fluency not just blending. </a:t>
            </a:r>
          </a:p>
          <a:p>
            <a:pPr marL="0" indent="0">
              <a:buNone/>
            </a:pPr>
            <a:endParaRPr lang="en-GB" dirty="0">
              <a:latin typeface="Twinkl Precursive" panose="02000000000000000000" pitchFamily="2" charset="0"/>
            </a:endParaRPr>
          </a:p>
          <a:p>
            <a:pPr marL="0" indent="0">
              <a:buNone/>
            </a:pPr>
            <a:r>
              <a:rPr lang="en-GB" dirty="0" smtClean="0">
                <a:latin typeface="Twinkl Precursive" panose="02000000000000000000" pitchFamily="2" charset="0"/>
              </a:rPr>
              <a:t>Children can spend longer here.</a:t>
            </a:r>
            <a:endParaRPr lang="en-GB" dirty="0">
              <a:latin typeface="Twinkl Precursive" panose="02000000000000000000" pitchFamily="2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95" y="1215822"/>
            <a:ext cx="5375952" cy="549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93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8092" y="0"/>
            <a:ext cx="12592594" cy="1691548"/>
          </a:xfrm>
        </p:spPr>
        <p:txBody>
          <a:bodyPr/>
          <a:lstStyle/>
          <a:p>
            <a:r>
              <a:rPr lang="en-GB" dirty="0" smtClean="0">
                <a:latin typeface="Twinkl Precursive" panose="02000000000000000000" pitchFamily="2" charset="0"/>
              </a:rPr>
              <a:t>What if my child is falling behind?</a:t>
            </a:r>
            <a:endParaRPr lang="en-GB" dirty="0">
              <a:latin typeface="Twinkl Precursiv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43637"/>
            <a:ext cx="10515600" cy="4351338"/>
          </a:xfrm>
        </p:spPr>
        <p:txBody>
          <a:bodyPr/>
          <a:lstStyle/>
          <a:p>
            <a:r>
              <a:rPr lang="en-GB" dirty="0" smtClean="0">
                <a:latin typeface="Twinkl Precursive" panose="02000000000000000000" pitchFamily="2" charset="0"/>
              </a:rPr>
              <a:t>One to One tutoring</a:t>
            </a:r>
          </a:p>
          <a:p>
            <a:endParaRPr lang="en-GB" dirty="0">
              <a:latin typeface="Twinkl Precursive" panose="02000000000000000000" pitchFamily="2" charset="0"/>
            </a:endParaRPr>
          </a:p>
          <a:p>
            <a:r>
              <a:rPr lang="en-GB" dirty="0" smtClean="0">
                <a:latin typeface="Twinkl Precursive" panose="02000000000000000000" pitchFamily="2" charset="0"/>
              </a:rPr>
              <a:t>Daily </a:t>
            </a:r>
            <a:r>
              <a:rPr lang="en-GB" dirty="0" err="1" smtClean="0">
                <a:latin typeface="Twinkl Precursive" panose="02000000000000000000" pitchFamily="2" charset="0"/>
              </a:rPr>
              <a:t>pinny</a:t>
            </a:r>
            <a:r>
              <a:rPr lang="en-GB" dirty="0" smtClean="0">
                <a:latin typeface="Twinkl Precursive" panose="02000000000000000000" pitchFamily="2" charset="0"/>
              </a:rPr>
              <a:t> time</a:t>
            </a:r>
          </a:p>
          <a:p>
            <a:endParaRPr lang="en-GB" dirty="0">
              <a:latin typeface="Twinkl Precursive" panose="02000000000000000000" pitchFamily="2" charset="0"/>
            </a:endParaRPr>
          </a:p>
          <a:p>
            <a:r>
              <a:rPr lang="en-GB" dirty="0" smtClean="0">
                <a:latin typeface="Twinkl Precursive" panose="02000000000000000000" pitchFamily="2" charset="0"/>
              </a:rPr>
              <a:t>Oral blending</a:t>
            </a:r>
          </a:p>
          <a:p>
            <a:endParaRPr lang="en-GB" dirty="0">
              <a:latin typeface="Twinkl Precursive" panose="02000000000000000000" pitchFamily="2" charset="0"/>
            </a:endParaRPr>
          </a:p>
          <a:p>
            <a:r>
              <a:rPr lang="en-GB" dirty="0" smtClean="0">
                <a:latin typeface="Twinkl Precursive" panose="02000000000000000000" pitchFamily="2" charset="0"/>
              </a:rPr>
              <a:t>Daily reading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7279E094-2F07-E241-8BC8-4E837AF4C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905" y="1496666"/>
            <a:ext cx="7037677" cy="468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0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 Precursive" panose="02000000000000000000" pitchFamily="2" charset="0"/>
              </a:rPr>
              <a:t>How can I help at home?</a:t>
            </a:r>
            <a:endParaRPr lang="en-GB" dirty="0">
              <a:latin typeface="Twinkl Precursive" panose="02000000000000000000" pitchFamily="2" charset="0"/>
            </a:endParaRPr>
          </a:p>
        </p:txBody>
      </p:sp>
      <p:pic>
        <p:nvPicPr>
          <p:cNvPr id="4" name="Picture 2" descr="Read, Write, Inc at Home - Morpeth Road Acade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4" y="1690688"/>
            <a:ext cx="3949646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WI - Read Write Inc. | - William Reynol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306" y="1690688"/>
            <a:ext cx="3917182" cy="474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638291" y="1638675"/>
            <a:ext cx="298258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winkl Precursive" panose="02000000000000000000" pitchFamily="2" charset="0"/>
              </a:rPr>
              <a:t>1. Use pure sounds rather than letter names.</a:t>
            </a:r>
          </a:p>
          <a:p>
            <a:endParaRPr lang="en-US" dirty="0" smtClean="0">
              <a:latin typeface="Twinkl Precursive" panose="02000000000000000000" pitchFamily="2" charset="0"/>
            </a:endParaRPr>
          </a:p>
          <a:p>
            <a:r>
              <a:rPr lang="en-US" dirty="0" smtClean="0">
                <a:latin typeface="Twinkl Precursive" panose="02000000000000000000" pitchFamily="2" charset="0"/>
              </a:rPr>
              <a:t>2. Use Fred Talk to help your child to read and spell words.</a:t>
            </a:r>
          </a:p>
          <a:p>
            <a:endParaRPr lang="en-US" dirty="0" smtClean="0">
              <a:latin typeface="Twinkl Precursive" panose="02000000000000000000" pitchFamily="2" charset="0"/>
            </a:endParaRPr>
          </a:p>
          <a:p>
            <a:r>
              <a:rPr lang="en-US" dirty="0" smtClean="0">
                <a:latin typeface="Twinkl Precursive" panose="02000000000000000000" pitchFamily="2" charset="0"/>
              </a:rPr>
              <a:t>3. Listen to your child read their Storybook every day.</a:t>
            </a:r>
          </a:p>
          <a:p>
            <a:endParaRPr lang="en-US" dirty="0" smtClean="0">
              <a:latin typeface="Twinkl Precursive" panose="02000000000000000000" pitchFamily="2" charset="0"/>
            </a:endParaRPr>
          </a:p>
          <a:p>
            <a:r>
              <a:rPr lang="en-US" dirty="0" smtClean="0">
                <a:latin typeface="Twinkl Precursive" panose="02000000000000000000" pitchFamily="2" charset="0"/>
              </a:rPr>
              <a:t>4. Read stories to your child </a:t>
            </a:r>
          </a:p>
          <a:p>
            <a:r>
              <a:rPr lang="en-US" dirty="0" smtClean="0">
                <a:latin typeface="Twinkl Precursive" panose="02000000000000000000" pitchFamily="2" charset="0"/>
              </a:rPr>
              <a:t>every day.</a:t>
            </a:r>
            <a:endParaRPr lang="en-US" dirty="0">
              <a:latin typeface="Twinkl Precursiv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812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 Precursive" panose="02000000000000000000" pitchFamily="2" charset="0"/>
              </a:rPr>
              <a:t>Any Questions?</a:t>
            </a:r>
            <a:endParaRPr lang="en-GB" dirty="0">
              <a:latin typeface="Twinkl Precursive" panose="02000000000000000000" pitchFamily="2" charset="0"/>
            </a:endParaRPr>
          </a:p>
        </p:txBody>
      </p:sp>
      <p:pic>
        <p:nvPicPr>
          <p:cNvPr id="4" name="Content Placeholder 3" descr="Icon&#10;&#10;Description automatically generated">
            <a:extLst>
              <a:ext uri="{FF2B5EF4-FFF2-40B4-BE49-F238E27FC236}">
                <a16:creationId xmlns:a16="http://schemas.microsoft.com/office/drawing/2014/main" id="{599E8323-8ADD-433D-32C6-2070AB8F5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9475" y="2182019"/>
            <a:ext cx="535305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60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winkl Precursive" panose="02000000000000000000" pitchFamily="2" charset="0"/>
              </a:rPr>
              <a:t>Who is Read Write Inc. for?</a:t>
            </a:r>
            <a:endParaRPr lang="en-GB" dirty="0">
              <a:latin typeface="Twinkl Precursiv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5991"/>
            <a:ext cx="12409714" cy="4351338"/>
          </a:xfrm>
        </p:spPr>
        <p:txBody>
          <a:bodyPr/>
          <a:lstStyle/>
          <a:p>
            <a:r>
              <a:rPr lang="en-GB" sz="2000" dirty="0" smtClean="0">
                <a:latin typeface="Twinkl Precursive" panose="02000000000000000000" pitchFamily="2" charset="0"/>
              </a:rPr>
              <a:t>ALL children who are learning to read!</a:t>
            </a:r>
          </a:p>
          <a:p>
            <a:r>
              <a:rPr lang="en-GB" sz="2000" dirty="0" smtClean="0">
                <a:latin typeface="Twinkl Precursive" panose="02000000000000000000" pitchFamily="2" charset="0"/>
              </a:rPr>
              <a:t>Read write </a:t>
            </a:r>
            <a:r>
              <a:rPr lang="en-GB" sz="2000" dirty="0" err="1" smtClean="0">
                <a:latin typeface="Twinkl Precursive" panose="02000000000000000000" pitchFamily="2" charset="0"/>
              </a:rPr>
              <a:t>inc</a:t>
            </a:r>
            <a:r>
              <a:rPr lang="en-GB" sz="2000" dirty="0" smtClean="0">
                <a:latin typeface="Twinkl Precursive" panose="02000000000000000000" pitchFamily="2" charset="0"/>
              </a:rPr>
              <a:t> starts on day 1 in Reception.</a:t>
            </a:r>
          </a:p>
          <a:p>
            <a:r>
              <a:rPr lang="en-GB" sz="2000" dirty="0" smtClean="0">
                <a:latin typeface="Twinkl Precursive" panose="02000000000000000000" pitchFamily="2" charset="0"/>
              </a:rPr>
              <a:t>Children remain on the RWI programme until they can read confidently</a:t>
            </a:r>
            <a:r>
              <a:rPr lang="en-GB" dirty="0" smtClean="0"/>
              <a:t>.</a:t>
            </a:r>
          </a:p>
          <a:p>
            <a:endParaRPr lang="en-GB" dirty="0"/>
          </a:p>
        </p:txBody>
      </p:sp>
      <p:pic>
        <p:nvPicPr>
          <p:cNvPr id="1026" name="Picture 2" descr="RWI - Read Write Inc. | - William Reynol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030" y="4152900"/>
            <a:ext cx="870585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115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" y="45937"/>
            <a:ext cx="10515600" cy="1325563"/>
          </a:xfrm>
        </p:spPr>
        <p:txBody>
          <a:bodyPr/>
          <a:lstStyle/>
          <a:p>
            <a:r>
              <a:rPr lang="en-GB" dirty="0" smtClean="0">
                <a:latin typeface="Twinkl Precursive" panose="02000000000000000000" pitchFamily="2" charset="0"/>
              </a:rPr>
              <a:t>What is Phonics?</a:t>
            </a:r>
            <a:endParaRPr lang="en-GB" dirty="0">
              <a:latin typeface="Twinkl Precursive" panose="02000000000000000000" pitchFamily="2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048FEF7-8FD9-20D6-277D-ED3444EC5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066" y="1371500"/>
            <a:ext cx="3781906" cy="18027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930" t="26518" r="59303" b="37410"/>
          <a:stretch/>
        </p:blipFill>
        <p:spPr>
          <a:xfrm>
            <a:off x="198119" y="1074370"/>
            <a:ext cx="4209145" cy="5091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3206" t="21518" r="37718" b="60982"/>
          <a:stretch/>
        </p:blipFill>
        <p:spPr>
          <a:xfrm>
            <a:off x="4282488" y="3620019"/>
            <a:ext cx="4049038" cy="208845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545" r="-78545"/>
          <a:stretch>
            <a:fillRect/>
          </a:stretch>
        </p:blipFill>
        <p:spPr>
          <a:xfrm>
            <a:off x="8599972" y="708718"/>
            <a:ext cx="4225794" cy="2465556"/>
          </a:xfrm>
          <a:prstGeom prst="rect">
            <a:avLst/>
          </a:prstGeom>
        </p:spPr>
      </p:pic>
      <p:pic>
        <p:nvPicPr>
          <p:cNvPr id="8" name="Content Placeholder 1" descr="41Ho83H3mFL.jpg">
            <a:extLst>
              <a:ext uri="{FF2B5EF4-FFF2-40B4-BE49-F238E27FC236}">
                <a16:creationId xmlns:a16="http://schemas.microsoft.com/office/drawing/2014/main" id="{A9EB84E2-4F19-6DF5-66C9-9AB7BCBF7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2328" y="3174274"/>
            <a:ext cx="3167603" cy="1476103"/>
          </a:xfrm>
        </p:spPr>
      </p:pic>
    </p:spTree>
    <p:extLst>
      <p:ext uri="{BB962C8B-B14F-4D97-AF65-F5344CB8AC3E}">
        <p14:creationId xmlns:p14="http://schemas.microsoft.com/office/powerpoint/2010/main" val="1944747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GB" dirty="0" smtClean="0">
                <a:latin typeface="Twinkl Precursive" panose="02000000000000000000" pitchFamily="2" charset="0"/>
              </a:rPr>
              <a:t>Which sounds will my child learn?</a:t>
            </a:r>
            <a:endParaRPr lang="en-GB" dirty="0">
              <a:latin typeface="Twinkl Precursiv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5181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>
                <a:latin typeface="Twinkl Precursive" panose="02000000000000000000" pitchFamily="2" charset="0"/>
              </a:rPr>
              <a:t>Single letter sounds first</a:t>
            </a:r>
          </a:p>
          <a:p>
            <a:pPr marL="0" indent="0">
              <a:buNone/>
            </a:pPr>
            <a:endParaRPr lang="en-GB" sz="2000" dirty="0">
              <a:latin typeface="Twinkl Precursive" panose="02000000000000000000" pitchFamily="2" charset="0"/>
            </a:endParaRPr>
          </a:p>
          <a:p>
            <a:pPr marL="0" indent="0">
              <a:buNone/>
            </a:pPr>
            <a:r>
              <a:rPr lang="en-GB" sz="2000" dirty="0" smtClean="0">
                <a:latin typeface="Twinkl Precursive" panose="02000000000000000000" pitchFamily="2" charset="0"/>
              </a:rPr>
              <a:t>Once children know all 26 sounds</a:t>
            </a:r>
          </a:p>
          <a:p>
            <a:pPr marL="0" indent="0">
              <a:buNone/>
            </a:pPr>
            <a:r>
              <a:rPr lang="en-GB" sz="2000" dirty="0" smtClean="0">
                <a:latin typeface="Twinkl Precursive" panose="02000000000000000000" pitchFamily="2" charset="0"/>
              </a:rPr>
              <a:t>They begin set 2 sounds</a:t>
            </a:r>
          </a:p>
          <a:p>
            <a:pPr marL="0" indent="0">
              <a:buNone/>
            </a:pPr>
            <a:endParaRPr lang="en-GB" sz="2000" dirty="0">
              <a:latin typeface="Twinkl Precursive" panose="02000000000000000000" pitchFamily="2" charset="0"/>
            </a:endParaRPr>
          </a:p>
          <a:p>
            <a:pPr marL="0" indent="0">
              <a:buNone/>
            </a:pPr>
            <a:r>
              <a:rPr lang="en-GB" sz="2000" dirty="0" smtClean="0">
                <a:latin typeface="Twinkl Precursive" panose="02000000000000000000" pitchFamily="2" charset="0"/>
              </a:rPr>
              <a:t>Special Friends</a:t>
            </a:r>
          </a:p>
          <a:p>
            <a:pPr marL="0" indent="0">
              <a:buNone/>
            </a:pPr>
            <a:endParaRPr lang="en-GB" sz="2000" dirty="0">
              <a:latin typeface="Twinkl Precursive" panose="02000000000000000000" pitchFamily="2" charset="0"/>
            </a:endParaRPr>
          </a:p>
          <a:p>
            <a:pPr marL="0" indent="0">
              <a:buNone/>
            </a:pPr>
            <a:r>
              <a:rPr lang="en-GB" sz="2000" dirty="0" smtClean="0">
                <a:latin typeface="Twinkl Precursive" panose="02000000000000000000" pitchFamily="2" charset="0"/>
              </a:rPr>
              <a:t>2 letters making 1 sound</a:t>
            </a:r>
            <a:endParaRPr lang="en-GB" sz="2000" dirty="0">
              <a:latin typeface="Twinkl Precursive" panose="02000000000000000000" pitchFamily="2" charset="0"/>
            </a:endParaRPr>
          </a:p>
        </p:txBody>
      </p:sp>
      <p:pic>
        <p:nvPicPr>
          <p:cNvPr id="4" name="Picture 3" descr="Simple_Speed_Sounds_Chart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" t="6871" r="2798" b="44253"/>
          <a:stretch/>
        </p:blipFill>
        <p:spPr>
          <a:xfrm>
            <a:off x="4948753" y="1396964"/>
            <a:ext cx="7693517" cy="546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5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lex_Speed_Sounds_Chart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" t="7912" r="8731" b="12963"/>
          <a:stretch/>
        </p:blipFill>
        <p:spPr>
          <a:xfrm>
            <a:off x="5146766" y="0"/>
            <a:ext cx="6561058" cy="6462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949" y="2050869"/>
            <a:ext cx="53427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winkl Precursive" panose="02000000000000000000" pitchFamily="2" charset="0"/>
              </a:rPr>
              <a:t>Set 3 sounds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latin typeface="Twinkl Precursive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winkl Precursive" panose="02000000000000000000" pitchFamily="2" charset="0"/>
              </a:rPr>
              <a:t>Same sound – different letters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winkl Precursive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winkl Precursive" panose="02000000000000000000" pitchFamily="2" charset="0"/>
              </a:rPr>
              <a:t>Year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winkl Precursive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winkl Precursive" panose="02000000000000000000" pitchFamily="2" charset="0"/>
              </a:rPr>
              <a:t>Alternative spellings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6101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" y="0"/>
            <a:ext cx="12100560" cy="1325563"/>
          </a:xfrm>
        </p:spPr>
        <p:txBody>
          <a:bodyPr/>
          <a:lstStyle/>
          <a:p>
            <a:r>
              <a:rPr lang="en-GB" dirty="0" smtClean="0">
                <a:latin typeface="Twinkl Precursive" panose="02000000000000000000" pitchFamily="2" charset="0"/>
              </a:rPr>
              <a:t>What does a daily lesson look like</a:t>
            </a:r>
            <a:r>
              <a:rPr lang="en-GB" dirty="0" smtClean="0">
                <a:latin typeface="Twinkl Precursive" panose="02000000000000000000" pitchFamily="2" charset="0"/>
              </a:rPr>
              <a:t>?...before blending.</a:t>
            </a:r>
            <a:endParaRPr lang="en-GB" dirty="0">
              <a:latin typeface="Twinkl Precursiv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7108" y="7016709"/>
            <a:ext cx="904297" cy="1145303"/>
          </a:xfrm>
        </p:spPr>
        <p:txBody>
          <a:bodyPr>
            <a:normAutofit fontScale="25000" lnSpcReduction="20000"/>
          </a:bodyPr>
          <a:lstStyle/>
          <a:p>
            <a:endParaRPr lang="en-GB" sz="1800" dirty="0" smtClean="0">
              <a:latin typeface="Twinkl Precursive" panose="02000000000000000000" pitchFamily="2" charset="0"/>
            </a:endParaRPr>
          </a:p>
          <a:p>
            <a:endParaRPr lang="en-GB" sz="1800" dirty="0">
              <a:latin typeface="Twinkl Precursive" panose="02000000000000000000" pitchFamily="2" charset="0"/>
            </a:endParaRPr>
          </a:p>
          <a:p>
            <a:endParaRPr lang="en-GB" sz="1800" dirty="0" smtClean="0">
              <a:latin typeface="Twinkl Precursive" panose="02000000000000000000" pitchFamily="2" charset="0"/>
            </a:endParaRPr>
          </a:p>
          <a:p>
            <a:endParaRPr lang="en-GB" sz="1800" dirty="0">
              <a:latin typeface="Twinkl Precursive" panose="02000000000000000000" pitchFamily="2" charset="0"/>
            </a:endParaRPr>
          </a:p>
          <a:p>
            <a:endParaRPr lang="en-GB" sz="1800" dirty="0" smtClean="0">
              <a:latin typeface="Twinkl Precursive" panose="02000000000000000000" pitchFamily="2" charset="0"/>
            </a:endParaRPr>
          </a:p>
          <a:p>
            <a:r>
              <a:rPr lang="en-GB" sz="1800" dirty="0" smtClean="0">
                <a:latin typeface="Twinkl Precursive" panose="02000000000000000000" pitchFamily="2" charset="0"/>
              </a:rPr>
              <a:t>Teach children a new speed sound.</a:t>
            </a:r>
          </a:p>
          <a:p>
            <a:r>
              <a:rPr lang="en-GB" sz="1800" dirty="0" smtClean="0">
                <a:latin typeface="Twinkl Precursive" panose="02000000000000000000" pitchFamily="2" charset="0"/>
              </a:rPr>
              <a:t>Read Green words</a:t>
            </a:r>
          </a:p>
          <a:p>
            <a:r>
              <a:rPr lang="en-GB" sz="1800" dirty="0" smtClean="0">
                <a:latin typeface="Twinkl Precursive" panose="02000000000000000000" pitchFamily="2" charset="0"/>
              </a:rPr>
              <a:t>Write Green words</a:t>
            </a:r>
          </a:p>
          <a:p>
            <a:pPr marL="0" indent="0">
              <a:buNone/>
            </a:pPr>
            <a:endParaRPr lang="en-GB" sz="1800" dirty="0">
              <a:latin typeface="Twinkl Precursive" panose="02000000000000000000" pitchFamily="2" charset="0"/>
            </a:endParaRPr>
          </a:p>
          <a:p>
            <a:pPr marL="0" indent="0">
              <a:buNone/>
            </a:pPr>
            <a:endParaRPr lang="en-GB" sz="1800" dirty="0" smtClean="0">
              <a:latin typeface="Twinkl Precursive" panose="02000000000000000000" pitchFamily="2" charset="0"/>
            </a:endParaRPr>
          </a:p>
        </p:txBody>
      </p:sp>
      <p:pic>
        <p:nvPicPr>
          <p:cNvPr id="8" name="Picture 7" descr="as.png">
            <a:extLst>
              <a:ext uri="{FF2B5EF4-FFF2-40B4-BE49-F238E27FC236}">
                <a16:creationId xmlns:a16="http://schemas.microsoft.com/office/drawing/2014/main" id="{51EA20A7-5BA2-E440-9860-D798EE7E5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909" y="1719515"/>
            <a:ext cx="2966175" cy="1318300"/>
          </a:xfrm>
          <a:prstGeom prst="rect">
            <a:avLst/>
          </a:prstGeom>
        </p:spPr>
      </p:pic>
      <p:pic>
        <p:nvPicPr>
          <p:cNvPr id="2052" name="Picture 4" descr="RWI - Read Write Inc. | - William Reynol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222" y="3924372"/>
            <a:ext cx="3528871" cy="26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WI - Read Write Inc. | - William Reynol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731" y="4528457"/>
            <a:ext cx="253365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202432" y="1917000"/>
            <a:ext cx="64059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 Precursive" panose="02000000000000000000" pitchFamily="2" charset="0"/>
              </a:rPr>
              <a:t>Teach children a new speed sound</a:t>
            </a:r>
            <a:r>
              <a:rPr lang="en-GB" dirty="0" smtClean="0">
                <a:latin typeface="Twinkl Precursive" panose="02000000000000000000" pitchFamily="2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winkl Precursive" panose="02000000000000000000" pitchFamily="2" charset="0"/>
              </a:rPr>
              <a:t>Practice writing new sound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winkl Precursive" panose="02000000000000000000" pitchFamily="2" charset="0"/>
              </a:rPr>
              <a:t>Start to make words with learnt sounds.</a:t>
            </a:r>
            <a:endParaRPr lang="en-GB" dirty="0">
              <a:latin typeface="Twinkl Precursiv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44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" y="0"/>
            <a:ext cx="12100560" cy="1325563"/>
          </a:xfrm>
        </p:spPr>
        <p:txBody>
          <a:bodyPr/>
          <a:lstStyle/>
          <a:p>
            <a:r>
              <a:rPr lang="en-GB" dirty="0" smtClean="0">
                <a:latin typeface="Twinkl Precursive" panose="02000000000000000000" pitchFamily="2" charset="0"/>
              </a:rPr>
              <a:t>What does a daily lesson look like</a:t>
            </a:r>
            <a:r>
              <a:rPr lang="en-GB" dirty="0" smtClean="0">
                <a:latin typeface="Twinkl Precursive" panose="02000000000000000000" pitchFamily="2" charset="0"/>
              </a:rPr>
              <a:t>?...when blending.</a:t>
            </a:r>
            <a:endParaRPr lang="en-GB" dirty="0">
              <a:latin typeface="Twinkl Precursiv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" y="1825624"/>
            <a:ext cx="10515600" cy="5032375"/>
          </a:xfrm>
        </p:spPr>
        <p:txBody>
          <a:bodyPr>
            <a:normAutofit fontScale="77500" lnSpcReduction="20000"/>
          </a:bodyPr>
          <a:lstStyle/>
          <a:p>
            <a:endParaRPr lang="en-GB" sz="1800" dirty="0" smtClean="0">
              <a:latin typeface="Twinkl Precursive" panose="02000000000000000000" pitchFamily="2" charset="0"/>
            </a:endParaRPr>
          </a:p>
          <a:p>
            <a:endParaRPr lang="en-GB" sz="1800" dirty="0">
              <a:latin typeface="Twinkl Precursive" panose="02000000000000000000" pitchFamily="2" charset="0"/>
            </a:endParaRPr>
          </a:p>
          <a:p>
            <a:endParaRPr lang="en-GB" sz="1800" dirty="0" smtClean="0">
              <a:latin typeface="Twinkl Precursive" panose="02000000000000000000" pitchFamily="2" charset="0"/>
            </a:endParaRPr>
          </a:p>
          <a:p>
            <a:endParaRPr lang="en-GB" sz="1800" dirty="0">
              <a:latin typeface="Twinkl Precursive" panose="02000000000000000000" pitchFamily="2" charset="0"/>
            </a:endParaRPr>
          </a:p>
          <a:p>
            <a:endParaRPr lang="en-GB" sz="1800" dirty="0" smtClean="0">
              <a:latin typeface="Twinkl Precursive" panose="02000000000000000000" pitchFamily="2" charset="0"/>
            </a:endParaRPr>
          </a:p>
          <a:p>
            <a:r>
              <a:rPr lang="en-GB" sz="1800" dirty="0" smtClean="0">
                <a:latin typeface="Twinkl Precursive" panose="02000000000000000000" pitchFamily="2" charset="0"/>
              </a:rPr>
              <a:t>Teach children a new speed sound.</a:t>
            </a:r>
          </a:p>
          <a:p>
            <a:r>
              <a:rPr lang="en-GB" sz="1800" dirty="0" smtClean="0">
                <a:latin typeface="Twinkl Precursive" panose="02000000000000000000" pitchFamily="2" charset="0"/>
              </a:rPr>
              <a:t>Read Green words</a:t>
            </a:r>
          </a:p>
          <a:p>
            <a:r>
              <a:rPr lang="en-GB" sz="1800" dirty="0" smtClean="0">
                <a:latin typeface="Twinkl Precursive" panose="02000000000000000000" pitchFamily="2" charset="0"/>
              </a:rPr>
              <a:t>Write Green words</a:t>
            </a:r>
          </a:p>
          <a:p>
            <a:pPr marL="0" indent="0">
              <a:buNone/>
            </a:pPr>
            <a:endParaRPr lang="en-GB" sz="1800" dirty="0" smtClean="0">
              <a:latin typeface="Twinkl Precursive" panose="02000000000000000000" pitchFamily="2" charset="0"/>
            </a:endParaRPr>
          </a:p>
          <a:p>
            <a:pPr marL="0" indent="0">
              <a:buNone/>
            </a:pPr>
            <a:endParaRPr lang="en-GB" sz="1800" dirty="0">
              <a:latin typeface="Twinkl Precursive" panose="02000000000000000000" pitchFamily="2" charset="0"/>
            </a:endParaRPr>
          </a:p>
          <a:p>
            <a:pPr marL="0" indent="0">
              <a:buNone/>
            </a:pPr>
            <a:endParaRPr lang="en-GB" sz="1800" dirty="0" smtClean="0">
              <a:latin typeface="Twinkl Precursive" panose="02000000000000000000" pitchFamily="2" charset="0"/>
            </a:endParaRPr>
          </a:p>
          <a:p>
            <a:pPr marL="0" indent="0">
              <a:buNone/>
            </a:pPr>
            <a:endParaRPr lang="en-GB" sz="1800" dirty="0">
              <a:latin typeface="Twinkl Precursive" panose="02000000000000000000" pitchFamily="2" charset="0"/>
            </a:endParaRPr>
          </a:p>
          <a:p>
            <a:pPr marL="0" indent="0">
              <a:buNone/>
            </a:pPr>
            <a:endParaRPr lang="en-GB" sz="1800" dirty="0" smtClean="0">
              <a:latin typeface="Twinkl Precursive" panose="02000000000000000000" pitchFamily="2" charset="0"/>
            </a:endParaRPr>
          </a:p>
          <a:p>
            <a:pPr marL="0" indent="0">
              <a:buNone/>
            </a:pPr>
            <a:endParaRPr lang="en-GB" sz="1800" dirty="0">
              <a:latin typeface="Twinkl Precursive" panose="02000000000000000000" pitchFamily="2" charset="0"/>
            </a:endParaRPr>
          </a:p>
          <a:p>
            <a:pPr marL="0" indent="0">
              <a:buNone/>
            </a:pPr>
            <a:endParaRPr lang="en-GB" sz="1800" dirty="0" smtClean="0">
              <a:latin typeface="Twinkl Precursive" panose="02000000000000000000" pitchFamily="2" charset="0"/>
            </a:endParaRPr>
          </a:p>
          <a:p>
            <a:r>
              <a:rPr lang="en-GB" sz="1800" dirty="0" smtClean="0">
                <a:latin typeface="Twinkl Precursive" panose="02000000000000000000" pitchFamily="2" charset="0"/>
              </a:rPr>
              <a:t>Read story and speedy green words from storybook</a:t>
            </a:r>
          </a:p>
          <a:p>
            <a:r>
              <a:rPr lang="en-GB" sz="1800" dirty="0" smtClean="0">
                <a:latin typeface="Twinkl Precursive" panose="02000000000000000000" pitchFamily="2" charset="0"/>
              </a:rPr>
              <a:t>Read red words</a:t>
            </a:r>
          </a:p>
          <a:p>
            <a:r>
              <a:rPr lang="en-GB" sz="1800" dirty="0" smtClean="0">
                <a:latin typeface="Twinkl Precursive" panose="02000000000000000000" pitchFamily="2" charset="0"/>
              </a:rPr>
              <a:t>Read storybook in pairs</a:t>
            </a:r>
          </a:p>
          <a:p>
            <a:endParaRPr lang="en-GB" dirty="0" smtClean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899D2E-4D50-3F45-B1A3-F14ED3381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659" y="4105934"/>
            <a:ext cx="2852057" cy="127287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ABCBC3-CDC1-EC4B-A12C-A092D1C258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91" r="3172" b="1901"/>
          <a:stretch/>
        </p:blipFill>
        <p:spPr>
          <a:xfrm>
            <a:off x="2966175" y="4105935"/>
            <a:ext cx="2506013" cy="12728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048FEF7-8FD9-20D6-277D-ED3444EC5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4120715"/>
            <a:ext cx="2639264" cy="1258095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545" r="-78545"/>
          <a:stretch>
            <a:fillRect/>
          </a:stretch>
        </p:blipFill>
        <p:spPr>
          <a:xfrm>
            <a:off x="4957405" y="1503708"/>
            <a:ext cx="2281997" cy="1331440"/>
          </a:xfrm>
          <a:prstGeom prst="rect">
            <a:avLst/>
          </a:prstGeom>
        </p:spPr>
      </p:pic>
      <p:pic>
        <p:nvPicPr>
          <p:cNvPr id="8" name="Picture 7" descr="as.png">
            <a:extLst>
              <a:ext uri="{FF2B5EF4-FFF2-40B4-BE49-F238E27FC236}">
                <a16:creationId xmlns:a16="http://schemas.microsoft.com/office/drawing/2014/main" id="{51EA20A7-5BA2-E440-9860-D798EE7E5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47479"/>
            <a:ext cx="2966175" cy="1318300"/>
          </a:xfrm>
          <a:prstGeom prst="rect">
            <a:avLst/>
          </a:prstGeom>
        </p:spPr>
      </p:pic>
      <p:pic>
        <p:nvPicPr>
          <p:cNvPr id="9" name="Picture 8" descr="Screen Shot 2016-04-13 at 10.33.12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127" y="1693866"/>
            <a:ext cx="2424987" cy="11412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891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 Precursive" panose="02000000000000000000" pitchFamily="2" charset="0"/>
              </a:rPr>
              <a:t>Red Words</a:t>
            </a:r>
            <a:endParaRPr lang="en-GB" dirty="0">
              <a:latin typeface="Twinkl Precursiv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FACAA7-1E4E-D742-A365-12B239536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02" r="6712" b="7279"/>
          <a:stretch/>
        </p:blipFill>
        <p:spPr>
          <a:xfrm>
            <a:off x="8643313" y="1938219"/>
            <a:ext cx="3040009" cy="15441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04FA85-7D2B-994C-8EA8-4ABF818A1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95" y="1825625"/>
            <a:ext cx="6601938" cy="4222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ABCBC3-CDC1-EC4B-A12C-A092D1C258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91" r="3172" b="1901"/>
          <a:stretch/>
        </p:blipFill>
        <p:spPr>
          <a:xfrm>
            <a:off x="8643311" y="4001294"/>
            <a:ext cx="3040011" cy="15441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78823" y="6311900"/>
            <a:ext cx="1163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winkl Precursive" panose="02000000000000000000" pitchFamily="2" charset="0"/>
              </a:rPr>
              <a:t>Tricky words – NOT to be sounded out. Children need to sight read these words.</a:t>
            </a:r>
            <a:endParaRPr lang="en-GB" dirty="0">
              <a:latin typeface="Twinkl Precursiv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678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GB" dirty="0" smtClean="0">
                <a:latin typeface="Twinkl Precursive" panose="02000000000000000000" pitchFamily="2" charset="0"/>
              </a:rPr>
              <a:t>What will my child read at home?</a:t>
            </a:r>
            <a:endParaRPr lang="en-GB" dirty="0">
              <a:latin typeface="Twinkl Precursive" panose="020000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312703-4ED7-DF0C-7649-30017F58FF17}"/>
              </a:ext>
            </a:extLst>
          </p:cNvPr>
          <p:cNvGrpSpPr/>
          <p:nvPr/>
        </p:nvGrpSpPr>
        <p:grpSpPr>
          <a:xfrm>
            <a:off x="689268" y="1825625"/>
            <a:ext cx="6862666" cy="1545374"/>
            <a:chOff x="1331639" y="4077050"/>
            <a:chExt cx="3382487" cy="81002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F4A14E7-175B-4E75-0056-9CD004AF95EF}"/>
                </a:ext>
              </a:extLst>
            </p:cNvPr>
            <p:cNvGrpSpPr/>
            <p:nvPr/>
          </p:nvGrpSpPr>
          <p:grpSpPr>
            <a:xfrm>
              <a:off x="1331639" y="4077050"/>
              <a:ext cx="2446386" cy="810004"/>
              <a:chOff x="1297076" y="3889727"/>
              <a:chExt cx="1959156" cy="648683"/>
            </a:xfrm>
          </p:grpSpPr>
          <p:pic>
            <p:nvPicPr>
              <p:cNvPr id="9" name="Picture 8" descr="837119 RED Pin It On CVR.pdf">
                <a:extLst>
                  <a:ext uri="{FF2B5EF4-FFF2-40B4-BE49-F238E27FC236}">
                    <a16:creationId xmlns:a16="http://schemas.microsoft.com/office/drawing/2014/main" id="{0075D906-C2F2-A5C3-3EEB-479B13015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7076" y="3889729"/>
                <a:ext cx="921153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" name="Picture 9" descr="837132 GREEN My Dog Ned CVR.pdf">
                <a:extLst>
                  <a:ext uri="{FF2B5EF4-FFF2-40B4-BE49-F238E27FC236}">
                    <a16:creationId xmlns:a16="http://schemas.microsoft.com/office/drawing/2014/main" id="{2761728D-9166-308E-643E-5EC1F6496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7744" y="3889727"/>
                <a:ext cx="921154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" name="Picture 10" descr="837158 PURPLE Billy the Kid CVR.pdf">
                <a:extLst>
                  <a:ext uri="{FF2B5EF4-FFF2-40B4-BE49-F238E27FC236}">
                    <a16:creationId xmlns:a16="http://schemas.microsoft.com/office/drawing/2014/main" id="{EB704DCB-0B43-D253-B399-9217D21F48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16078" y="3889731"/>
                <a:ext cx="921156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2" name="Picture 11" descr="837169 PINK Scruffy Ted CVR.pdf">
                <a:extLst>
                  <a:ext uri="{FF2B5EF4-FFF2-40B4-BE49-F238E27FC236}">
                    <a16:creationId xmlns:a16="http://schemas.microsoft.com/office/drawing/2014/main" id="{EA4F5451-A155-68F2-2B3D-C3207FFE4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04411" y="3889731"/>
                <a:ext cx="921156" cy="6486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3" name="Picture 12" descr="837188 ORANGE Playday CVR.pdf">
                <a:extLst>
                  <a:ext uri="{FF2B5EF4-FFF2-40B4-BE49-F238E27FC236}">
                    <a16:creationId xmlns:a16="http://schemas.microsoft.com/office/drawing/2014/main" id="{3621EDD1-6B1A-B43C-39D8-1D972FB6C0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5078" y="3889730"/>
                <a:ext cx="921154" cy="6486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6" name="Picture 5" descr="Screen Shot 2016-04-13 at 14.02.55.jpg">
              <a:extLst>
                <a:ext uri="{FF2B5EF4-FFF2-40B4-BE49-F238E27FC236}">
                  <a16:creationId xmlns:a16="http://schemas.microsoft.com/office/drawing/2014/main" id="{BFBC2245-80A9-AEC2-3E6B-C68ACAFBA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7824" y="4077072"/>
              <a:ext cx="1146650" cy="81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 descr="837214 BLUE Barker CVR.pdf">
              <a:extLst>
                <a:ext uri="{FF2B5EF4-FFF2-40B4-BE49-F238E27FC236}">
                  <a16:creationId xmlns:a16="http://schemas.microsoft.com/office/drawing/2014/main" id="{854E7EE5-9367-8696-5478-08A53C5EA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5856" y="4077072"/>
              <a:ext cx="1150238" cy="81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8" name="Picture 7" descr="837237 GREY Dangerous dinosaur CVR.pdf">
              <a:extLst>
                <a:ext uri="{FF2B5EF4-FFF2-40B4-BE49-F238E27FC236}">
                  <a16:creationId xmlns:a16="http://schemas.microsoft.com/office/drawing/2014/main" id="{57D59F45-212D-DC68-302E-315CF0E59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888" y="4077073"/>
              <a:ext cx="1150238" cy="81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4" name="Content Placeholder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4DDDF6F-54B9-CC89-5583-21C9A6743B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1951" y="1667377"/>
            <a:ext cx="3072807" cy="2159270"/>
          </a:xfrm>
          <a:prstGeom prst="rect">
            <a:avLst/>
          </a:prstGeom>
        </p:spPr>
      </p:pic>
      <p:pic>
        <p:nvPicPr>
          <p:cNvPr id="15" name="Picture 1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BC5617C-CEB5-8E9B-A1F1-E719E0FD6A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537" y="3518668"/>
            <a:ext cx="2383291" cy="2513883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31594DB-2FB5-30B3-9476-4E5FD33977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3837" y="4001294"/>
            <a:ext cx="6179367" cy="2591348"/>
          </a:xfrm>
          <a:prstGeom prst="rect">
            <a:avLst/>
          </a:prstGeom>
        </p:spPr>
      </p:pic>
      <p:pic>
        <p:nvPicPr>
          <p:cNvPr id="1026" name="Picture 2" descr="Buy Oxford Reading Tree Traditional Tales: Lilac to Gold Complete Pack |  Pandora Books"/>
          <p:cNvPicPr>
            <a:picLocks noGrp="1" noChangeAspect="1" noChangeArrowheads="1"/>
          </p:cNvPicPr>
          <p:nvPr>
            <p:ph idx="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92" y="3661185"/>
            <a:ext cx="20478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25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324</Words>
  <Application>Microsoft Office PowerPoint</Application>
  <PresentationFormat>Widescreen</PresentationFormat>
  <Paragraphs>81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Twinkl Precursive</vt:lpstr>
      <vt:lpstr>Office Theme</vt:lpstr>
      <vt:lpstr>PowerPoint Presentation</vt:lpstr>
      <vt:lpstr>Who is Read Write Inc. for?</vt:lpstr>
      <vt:lpstr>What is Phonics?</vt:lpstr>
      <vt:lpstr>Which sounds will my child learn?</vt:lpstr>
      <vt:lpstr>PowerPoint Presentation</vt:lpstr>
      <vt:lpstr>What does a daily lesson look like?...before blending.</vt:lpstr>
      <vt:lpstr>What does a daily lesson look like?...when blending.</vt:lpstr>
      <vt:lpstr>Red Words</vt:lpstr>
      <vt:lpstr>What will my child read at home?</vt:lpstr>
      <vt:lpstr>Where should my child be?</vt:lpstr>
      <vt:lpstr>What if my child is falling behind?</vt:lpstr>
      <vt:lpstr>How can I help at home?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Karna Hannaford</dc:creator>
  <cp:lastModifiedBy>Liz Julian</cp:lastModifiedBy>
  <cp:revision>10</cp:revision>
  <dcterms:created xsi:type="dcterms:W3CDTF">2023-07-04T09:19:26Z</dcterms:created>
  <dcterms:modified xsi:type="dcterms:W3CDTF">2023-07-18T14:18:51Z</dcterms:modified>
</cp:coreProperties>
</file>